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2" r:id="rId3"/>
    <p:sldId id="273" r:id="rId4"/>
    <p:sldId id="274" r:id="rId5"/>
    <p:sldId id="268" r:id="rId6"/>
    <p:sldId id="265" r:id="rId7"/>
    <p:sldId id="261" r:id="rId8"/>
    <p:sldId id="264" r:id="rId9"/>
    <p:sldId id="262" r:id="rId10"/>
    <p:sldId id="263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02" autoAdjust="0"/>
  </p:normalViewPr>
  <p:slideViewPr>
    <p:cSldViewPr snapToGrid="0">
      <p:cViewPr varScale="1">
        <p:scale>
          <a:sx n="94" d="100"/>
          <a:sy n="94" d="100"/>
        </p:scale>
        <p:origin x="-10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63C4A-C04E-4482-AB3A-3BA8DC742ED4}" type="datetimeFigureOut">
              <a:rPr lang="tr-TR" smtClean="0"/>
              <a:t>16.12.2016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BB65-376F-418F-A7AD-A239353241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BB65-376F-418F-A7AD-A239353241F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83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BB65-376F-418F-A7AD-A239353241F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76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BB65-376F-418F-A7AD-A239353241F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88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BB65-376F-418F-A7AD-A239353241F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33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BB65-376F-418F-A7AD-A239353241F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6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BB65-376F-418F-A7AD-A239353241F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98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5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7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201E-1D0C-4CE6-9C18-A7EA3126DFC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0BBB-9D28-4A79-BD88-24B3770B4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709" y="2011606"/>
            <a:ext cx="3948379" cy="463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746" y="95614"/>
            <a:ext cx="4927600" cy="1796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146" y="1891628"/>
            <a:ext cx="1679304" cy="641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288" y="95614"/>
            <a:ext cx="3521154" cy="9575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84268" y="4500627"/>
            <a:ext cx="6184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>
                <a:latin typeface="Akrobat Light" panose="00000500000000000000" pitchFamily="50" charset="-94"/>
                <a:cs typeface="Calibri Light" panose="020F0302020204030204" pitchFamily="34" charset="0"/>
              </a:rPr>
              <a:t>TÜRKİYE’DE ENERJİ TİCARETİNİN </a:t>
            </a:r>
          </a:p>
          <a:p>
            <a:pPr algn="r"/>
            <a:r>
              <a:rPr lang="en-US" sz="3200" i="1" dirty="0">
                <a:latin typeface="Akrobat Light" panose="00000500000000000000" pitchFamily="50" charset="-94"/>
                <a:cs typeface="Calibri Light" panose="020F0302020204030204" pitchFamily="34" charset="0"/>
              </a:rPr>
              <a:t>GELECEK 5 YILI RAPORU </a:t>
            </a:r>
          </a:p>
          <a:p>
            <a:pPr algn="r"/>
            <a:endParaRPr lang="en-US" sz="2000" dirty="0">
              <a:latin typeface="Akrobat Light" panose="00000500000000000000" pitchFamily="50" charset="-94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Akrobat Light" panose="00000500000000000000" pitchFamily="50" charset="-94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489" y="1457460"/>
            <a:ext cx="8721022" cy="5211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568" y="423376"/>
            <a:ext cx="7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Calibri Light" panose="020F0302020204030204" pitchFamily="34" charset="0"/>
              </a:rPr>
              <a:t>SONUÇ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07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cs typeface="Calibri Light" panose="020F0302020204030204" pitchFamily="34" charset="0"/>
              </a:rPr>
              <a:t>“TAM GAZ” </a:t>
            </a:r>
            <a:r>
              <a:rPr lang="en-US" sz="3200" b="1" dirty="0" err="1">
                <a:solidFill>
                  <a:srgbClr val="C00000"/>
                </a:solidFill>
                <a:cs typeface="Calibri Light" panose="020F0302020204030204" pitchFamily="34" charset="0"/>
              </a:rPr>
              <a:t>için</a:t>
            </a:r>
            <a:r>
              <a:rPr lang="en-US" sz="3200" b="1" dirty="0">
                <a:solidFill>
                  <a:srgbClr val="C00000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cs typeface="Calibri Light" panose="020F0302020204030204" pitchFamily="34" charset="0"/>
              </a:rPr>
              <a:t>Hedef</a:t>
            </a:r>
            <a:r>
              <a:rPr lang="en-US" sz="3200" b="1" dirty="0">
                <a:solidFill>
                  <a:srgbClr val="C00000"/>
                </a:solidFill>
                <a:cs typeface="Calibri Light" panose="020F0302020204030204" pitchFamily="34" charset="0"/>
              </a:rPr>
              <a:t> Zaman </a:t>
            </a:r>
            <a:r>
              <a:rPr lang="en-US" sz="3200" b="1" dirty="0" err="1">
                <a:solidFill>
                  <a:srgbClr val="C00000"/>
                </a:solidFill>
                <a:cs typeface="Calibri Light" panose="020F0302020204030204" pitchFamily="34" charset="0"/>
              </a:rPr>
              <a:t>Planı</a:t>
            </a:r>
            <a:endParaRPr lang="en-US" sz="3200" b="1" dirty="0">
              <a:solidFill>
                <a:srgbClr val="C00000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93" r="25479"/>
          <a:stretch/>
        </p:blipFill>
        <p:spPr>
          <a:xfrm>
            <a:off x="3035030" y="0"/>
            <a:ext cx="6050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2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91" r="17499"/>
          <a:stretch/>
        </p:blipFill>
        <p:spPr>
          <a:xfrm>
            <a:off x="2217906" y="0"/>
            <a:ext cx="7840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71" r="19016"/>
          <a:stretch/>
        </p:blipFill>
        <p:spPr>
          <a:xfrm>
            <a:off x="2227634" y="0"/>
            <a:ext cx="7645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3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73" r="18218"/>
          <a:stretch/>
        </p:blipFill>
        <p:spPr>
          <a:xfrm>
            <a:off x="2178996" y="0"/>
            <a:ext cx="7791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6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357" y="1150190"/>
            <a:ext cx="7473657" cy="1516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568" y="423376"/>
            <a:ext cx="7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Calibri Light" panose="020F0302020204030204" pitchFamily="34" charset="0"/>
              </a:rPr>
              <a:t>KENDİ FELSEFEMİZİ OLUŞTURMALIYIZ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8923" y="1559202"/>
            <a:ext cx="3545878" cy="2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7674" y="4166267"/>
            <a:ext cx="3568368" cy="2593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590" y="2666873"/>
            <a:ext cx="3954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Rekabet devriminden, sürdürülebilirlik devrimine geçişte;</a:t>
            </a:r>
          </a:p>
          <a:p>
            <a:endParaRPr lang="tr-TR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  <a:p>
            <a:pPr marL="285750" indent="-285750">
              <a:buFontTx/>
              <a:buChar char="-"/>
            </a:pP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Artan belirsizlik</a:t>
            </a:r>
          </a:p>
          <a:p>
            <a:pPr marL="285750" indent="-285750">
              <a:buFontTx/>
              <a:buChar char="-"/>
            </a:pP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Değişen değer zinciri</a:t>
            </a:r>
          </a:p>
          <a:p>
            <a:pPr marL="285750" indent="-285750">
              <a:buFontTx/>
              <a:buChar char="-"/>
            </a:pP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Yeni fiyat mekanizmaları</a:t>
            </a:r>
          </a:p>
          <a:p>
            <a:pPr marL="285750" indent="-285750">
              <a:buFontTx/>
              <a:buChar char="-"/>
            </a:pP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Yeni iş modelleri /Saklı fırsatlar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8050" y="2666874"/>
            <a:ext cx="3436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Türkiye Enerji Piyasasında hibrit geçiş dönemi</a:t>
            </a:r>
          </a:p>
          <a:p>
            <a:endParaRPr lang="tr-TR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  <a:p>
            <a:pPr marL="285750" indent="-285750">
              <a:buFontTx/>
              <a:buChar char="-"/>
            </a:pP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Piyasaların yakınsaması</a:t>
            </a:r>
          </a:p>
          <a:p>
            <a:pPr marL="285750" indent="-285750">
              <a:buFontTx/>
              <a:buChar char="-"/>
            </a:pP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Yerel ama yenilikçi çözümler</a:t>
            </a:r>
          </a:p>
          <a:p>
            <a:pPr marL="285750" indent="-285750">
              <a:buFontTx/>
              <a:buChar char="-"/>
            </a:pP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Optimizasyon fonksiyonunda berraklık «Pareto Optimum»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7506" y="777318"/>
            <a:ext cx="394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Piyasalarda Algı, Gerçekliktir.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357" y="5015182"/>
            <a:ext cx="6882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Paradigma değişimi karar alıcıları zorlayıcı</a:t>
            </a:r>
          </a:p>
          <a:p>
            <a:endParaRPr lang="tr-TR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Piyasa gelişim hızı ile mevzuatın/tasarımın hızı arası makas artmadan;</a:t>
            </a:r>
          </a:p>
          <a:p>
            <a:endParaRPr lang="tr-TR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Piyasa İyileştirme Komitesi (PİK) </a:t>
            </a:r>
            <a:r>
              <a:rPr lang="tr-TR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ile yön tayini ve etkin iletişimi</a:t>
            </a:r>
          </a:p>
        </p:txBody>
      </p:sp>
    </p:spTree>
    <p:extLst>
      <p:ext uri="{BB962C8B-B14F-4D97-AF65-F5344CB8AC3E}">
        <p14:creationId xmlns:p14="http://schemas.microsoft.com/office/powerpoint/2010/main" val="282187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4883" y="3233336"/>
            <a:ext cx="7374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>
                <a:latin typeface="Akrobat Light" panose="00000500000000000000" pitchFamily="50" charset="-94"/>
                <a:cs typeface="Labrador A Medium" panose="02000000000000000000" pitchFamily="50" charset="0"/>
              </a:defRPr>
            </a:lvl1pPr>
          </a:lstStyle>
          <a:p>
            <a:r>
              <a:rPr lang="tr-TR" dirty="0"/>
              <a:t>Yapısal sorunların çözümünde çatışma yerine uzlaşma kültürü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9"/>
          <a:stretch/>
        </p:blipFill>
        <p:spPr>
          <a:xfrm>
            <a:off x="7391632" y="1256829"/>
            <a:ext cx="4513847" cy="466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568" y="423376"/>
            <a:ext cx="7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Calibri Light" panose="020F0302020204030204" pitchFamily="34" charset="0"/>
              </a:rPr>
              <a:t>KENDİ FELSEFEMİZİ OLUŞTURMALIYIZ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884" y="1513295"/>
            <a:ext cx="8134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Piyasa tasarımı ve hibrit geçiş döneminde başarı için etkin ve katılımcı iletişim</a:t>
            </a:r>
            <a:endParaRPr lang="en-US" sz="2000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884" y="2528958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>
                <a:latin typeface="Akrobat Light" panose="00000500000000000000" pitchFamily="50" charset="-94"/>
                <a:cs typeface="Labrador A Medium" panose="02000000000000000000" pitchFamily="50" charset="0"/>
              </a:defRPr>
            </a:lvl1pPr>
          </a:lstStyle>
          <a:p>
            <a:r>
              <a:rPr lang="tr-TR" dirty="0"/>
              <a:t>Tüm piyasa paydaşlarının ortak çabası ve işbirliği</a:t>
            </a:r>
          </a:p>
          <a:p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93113" y="4010999"/>
            <a:ext cx="7057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>
                <a:latin typeface="Akrobat Light" panose="00000500000000000000" pitchFamily="50" charset="-94"/>
                <a:cs typeface="Labrador A Medium" panose="02000000000000000000" pitchFamily="50" charset="0"/>
              </a:defRPr>
            </a:lvl1pPr>
          </a:lstStyle>
          <a:p>
            <a:r>
              <a:rPr lang="tr-TR" dirty="0"/>
              <a:t>Liyakat ve yetkinlik temelli yenilikçi ve açık fikirli bireyler, takımlar ve kurumlar</a:t>
            </a:r>
          </a:p>
          <a:p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193" y="2085294"/>
            <a:ext cx="4940968" cy="3547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313" y="2435199"/>
            <a:ext cx="4071301" cy="42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752" y="1874624"/>
            <a:ext cx="6246969" cy="3478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7783" y="1425968"/>
            <a:ext cx="47415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latin typeface="Akrobat Light" panose="00000500000000000000" pitchFamily="50" charset="-94"/>
              </a:rPr>
              <a:t>«Tam Gaz» Senaryosu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4K etrafında birleşen sektör paydaşları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Geçiş sürecinin sonunda bütünüyle işleyen bir elektrik ve doğal gaz piyasası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Pro-aktif strateji ve politika belirleme yoluyla şeffaflık ve kredibilite tesisi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Teknik ve ticari bilginin katma değeri &gt; Lobinin katma değeri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5 yıl boyunca gündem; enerji depolama iş modelleri, mikro şebeke, dağıtık üreticiler arası ticaret platformları, algoritma bazlı ticaret, karbon piyasası tasarımı, vb.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7783" y="1425968"/>
            <a:ext cx="49038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latin typeface="Akrobat Light" panose="00000500000000000000" pitchFamily="50" charset="-94"/>
              </a:rPr>
              <a:t>«Serbest Düşüş» Senaryosu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De-regülasyondan, regülasyona geçiş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Kamu şirketlerinin hakim gücünün yeniden tesisi – tam kontrol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Belirsizlik yoktur ve yön tayin edilmiştir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Rekabet – şeffaflık ve likidite artık gündem değildir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5 yıl boyunca gündem; yeniden güçlenen kamu üretim – dağıtım ve tedarik teşekkülleri arasındaki finansal ilişkilerin tasarımı, özel sektör santrallerinin kamu tarafından kiralanması/satın alınması, yeni üretim kapasitesi tesisi için uzun dönem bağlayıcı Yİ/D ihaleleri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krobat Light" panose="00000500000000000000" pitchFamily="50" charset="-9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krobat Light" panose="00000500000000000000" pitchFamily="50" charset="-9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7783" y="1425968"/>
            <a:ext cx="49038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latin typeface="Akrobat Light" panose="00000500000000000000" pitchFamily="50" charset="-94"/>
              </a:rPr>
              <a:t>«Tümsekli Yol» Senaryosu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Tek yönlü ve sektör paydaşlarının koordinasyonsuz ilerleyen piyasa tasarımı faaliyetleri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Strateji ve politika belirleme konusunda re-aktif yaklaşım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Zikzak ve kısa vadeli stratejilerin yarattığı umut yılı – kayıp yıl döngüsü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Lobinin katma değeri &gt; Teknik ve ticari bilginin katma değeri -&gt; sınırlı </a:t>
            </a:r>
            <a:r>
              <a:rPr lang="tr-TR" dirty="0" err="1">
                <a:latin typeface="Akrobat Light" panose="00000500000000000000" pitchFamily="50" charset="-94"/>
              </a:rPr>
              <a:t>inovasyon</a:t>
            </a:r>
            <a:r>
              <a:rPr lang="tr-TR" dirty="0">
                <a:latin typeface="Akrobat Light" panose="00000500000000000000" pitchFamily="50" charset="-94"/>
              </a:rPr>
              <a:t> ve yeni iş modeli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Asimetrik bilgi nedeniyle şeffaflık ve kredibilite sorunu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krobat Light" panose="00000500000000000000" pitchFamily="50" charset="-94"/>
              </a:rPr>
              <a:t>5 yıl boyunca gündem; teşvik maliyetlerini hangi kamu kurumunun üstleneceği, Yİ/YİD kontratlarının </a:t>
            </a:r>
            <a:r>
              <a:rPr lang="tr-TR" dirty="0" err="1">
                <a:latin typeface="Akrobat Light" panose="00000500000000000000" pitchFamily="50" charset="-94"/>
              </a:rPr>
              <a:t>akibeti</a:t>
            </a:r>
            <a:r>
              <a:rPr lang="tr-TR" dirty="0">
                <a:latin typeface="Akrobat Light" panose="00000500000000000000" pitchFamily="50" charset="-94"/>
              </a:rPr>
              <a:t>, geçiş dönemi tarifeleri, kayıp-kaçak veya yenilenebilir enerji teşvik maliyetlerinin tüketici ile iletişimi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8158" t="21272" r="28947" b="10858"/>
          <a:stretch/>
        </p:blipFill>
        <p:spPr>
          <a:xfrm>
            <a:off x="354794" y="1777519"/>
            <a:ext cx="6448927" cy="4652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568" y="423376"/>
            <a:ext cx="7729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Calibri Light" panose="020F0302020204030204" pitchFamily="34" charset="0"/>
              </a:rPr>
              <a:t>KENDİ FELSEFEMİZİ OLUŞTURMALIYIZ</a:t>
            </a:r>
          </a:p>
          <a:p>
            <a:r>
              <a:rPr lang="en-US" sz="3200" i="1" dirty="0" err="1">
                <a:cs typeface="Calibri Light" panose="020F0302020204030204" pitchFamily="34" charset="0"/>
              </a:rPr>
              <a:t>Gerçeklik</a:t>
            </a:r>
            <a:r>
              <a:rPr lang="en-US" sz="3200" i="1" dirty="0">
                <a:cs typeface="Calibri Light" panose="020F0302020204030204" pitchFamily="34" charset="0"/>
              </a:rPr>
              <a:t> </a:t>
            </a:r>
            <a:r>
              <a:rPr lang="en-US" sz="3200" i="1" dirty="0" err="1">
                <a:cs typeface="Calibri Light" panose="020F0302020204030204" pitchFamily="34" charset="0"/>
              </a:rPr>
              <a:t>Testi</a:t>
            </a:r>
            <a:endParaRPr lang="en-US" sz="3200" i="1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152" y="3583874"/>
            <a:ext cx="4278403" cy="3160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152" y="423376"/>
            <a:ext cx="4347410" cy="3160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568" y="1008151"/>
            <a:ext cx="80303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Derinliğin</a:t>
            </a:r>
            <a:r>
              <a:rPr lang="tr-TR" sz="2000" dirty="0">
                <a:latin typeface="Akrobat Light" panose="00000500000000000000" pitchFamily="50" charset="-94"/>
              </a:rPr>
              <a:t> temelinde; güven ve kredibilite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Spot</a:t>
            </a:r>
            <a:r>
              <a:rPr lang="tr-TR" sz="2000" dirty="0">
                <a:latin typeface="Akrobat Light" panose="00000500000000000000" pitchFamily="50" charset="-94"/>
              </a:rPr>
              <a:t> piyasalara güvenin teşkilinde;</a:t>
            </a:r>
          </a:p>
          <a:p>
            <a:pPr marL="742950" lvl="1" indent="-285750">
              <a:buFontTx/>
              <a:buChar char="-"/>
            </a:pPr>
            <a:r>
              <a:rPr lang="tr-TR" sz="2000" i="1" dirty="0">
                <a:latin typeface="Akrobat Light" panose="00000500000000000000" pitchFamily="50" charset="-94"/>
              </a:rPr>
              <a:t>Şeffaflık</a:t>
            </a:r>
          </a:p>
          <a:p>
            <a:pPr marL="742950" lvl="1" indent="-285750">
              <a:buFontTx/>
              <a:buChar char="-"/>
            </a:pPr>
            <a:r>
              <a:rPr lang="tr-TR" sz="2000" i="1" dirty="0">
                <a:latin typeface="Akrobat Light" panose="00000500000000000000" pitchFamily="50" charset="-94"/>
              </a:rPr>
              <a:t>Piyasa </a:t>
            </a:r>
            <a:r>
              <a:rPr lang="en-US" sz="2000" i="1" dirty="0">
                <a:latin typeface="Akrobat Light" panose="00000500000000000000" pitchFamily="50" charset="-94"/>
              </a:rPr>
              <a:t>İ</a:t>
            </a:r>
            <a:r>
              <a:rPr lang="tr-TR" sz="2000" i="1" dirty="0" err="1">
                <a:latin typeface="Akrobat Light" panose="00000500000000000000" pitchFamily="50" charset="-94"/>
              </a:rPr>
              <a:t>zleme</a:t>
            </a:r>
            <a:endParaRPr lang="tr-TR" sz="2000" i="1" dirty="0">
              <a:latin typeface="Akrobat Light" panose="00000500000000000000" pitchFamily="50" charset="-94"/>
            </a:endParaRPr>
          </a:p>
          <a:p>
            <a:pPr marL="742950" lvl="1" indent="-285750">
              <a:buFontTx/>
              <a:buChar char="-"/>
            </a:pPr>
            <a:r>
              <a:rPr lang="tr-TR" sz="2000" i="1" dirty="0" err="1">
                <a:latin typeface="Akrobat Light" panose="00000500000000000000" pitchFamily="50" charset="-94"/>
              </a:rPr>
              <a:t>Operasyonel</a:t>
            </a:r>
            <a:r>
              <a:rPr lang="tr-TR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>
                <a:latin typeface="Akrobat Light" panose="00000500000000000000" pitchFamily="50" charset="-94"/>
              </a:rPr>
              <a:t>M</a:t>
            </a:r>
            <a:r>
              <a:rPr lang="tr-TR" sz="2000" i="1" dirty="0" err="1">
                <a:latin typeface="Akrobat Light" panose="00000500000000000000" pitchFamily="50" charset="-94"/>
              </a:rPr>
              <a:t>ükemmeliyet</a:t>
            </a:r>
            <a:endParaRPr lang="tr-TR" sz="2000" i="1" dirty="0">
              <a:latin typeface="Akrobat Light" panose="00000500000000000000" pitchFamily="50" charset="-9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Piyasa</a:t>
            </a:r>
            <a:r>
              <a:rPr lang="tr-TR" sz="2000" b="1" dirty="0">
                <a:latin typeface="Akrobat Light" panose="00000500000000000000" pitchFamily="50" charset="-94"/>
              </a:rPr>
              <a:t> İzleme Komitesi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Merkezi</a:t>
            </a:r>
            <a:r>
              <a:rPr lang="tr-TR" sz="2000" b="1" dirty="0">
                <a:latin typeface="Akrobat Light" panose="00000500000000000000" pitchFamily="50" charset="-94"/>
              </a:rPr>
              <a:t> Uzlaştırma Tarafı (MUT)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latin typeface="Akrobat Light" panose="00000500000000000000" pitchFamily="50" charset="-94"/>
              </a:rPr>
              <a:t>Ticaret için altyapı ve enstrümanlar hazır, ticaret kültürü gelişmekte ve hacim artışı yeni yolculuk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Sınır</a:t>
            </a:r>
            <a:r>
              <a:rPr lang="tr-TR" sz="2000" dirty="0">
                <a:latin typeface="Akrobat Light" panose="00000500000000000000" pitchFamily="50" charset="-94"/>
              </a:rPr>
              <a:t> ötesi ticaret potansiyeli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Doğal</a:t>
            </a:r>
            <a:r>
              <a:rPr lang="tr-TR" sz="2000" dirty="0">
                <a:latin typeface="Akrobat Light" panose="00000500000000000000" pitchFamily="50" charset="-94"/>
              </a:rPr>
              <a:t> gaz piyasalaşmadan elektrik piyasa hacimleri kısıtlı kalmak durumunda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568" y="423376"/>
            <a:ext cx="7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Calibri Light" panose="020F0302020204030204" pitchFamily="34" charset="0"/>
              </a:rPr>
              <a:t>PİYASALAR ANCAK DERİNLİKLE VAROLUR</a:t>
            </a:r>
          </a:p>
        </p:txBody>
      </p:sp>
    </p:spTree>
    <p:extLst>
      <p:ext uri="{BB962C8B-B14F-4D97-AF65-F5344CB8AC3E}">
        <p14:creationId xmlns:p14="http://schemas.microsoft.com/office/powerpoint/2010/main" val="12783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9376"/>
          <a:stretch/>
        </p:blipFill>
        <p:spPr>
          <a:xfrm>
            <a:off x="6955015" y="423376"/>
            <a:ext cx="5034456" cy="3675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8" y="1008151"/>
            <a:ext cx="8192046" cy="2823850"/>
          </a:xfr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Fiyat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,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yatırım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ve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ticaret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için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sinyal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Merit order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düşük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karbon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tasarımı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değil</a:t>
            </a:r>
            <a:endParaRPr lang="en-US" sz="2000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Yeni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mekanizma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enerjiyi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ve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esnekliği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fiyatlamalı</a:t>
            </a:r>
            <a:endParaRPr lang="en-US" sz="2000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Türkiye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elektrik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piyasasında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üçlü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açmaz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; </a:t>
            </a: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sz="2000" i="1" dirty="0" err="1">
                <a:latin typeface="Akrobat Light" panose="00000500000000000000" pitchFamily="50" charset="-94"/>
              </a:rPr>
              <a:t>Münhasır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kontratlar</a:t>
            </a:r>
            <a:r>
              <a:rPr lang="en-US" sz="2000" i="1" dirty="0">
                <a:latin typeface="Akrobat Light" panose="00000500000000000000" pitchFamily="50" charset="-94"/>
              </a:rPr>
              <a:t> (Yİ/D, </a:t>
            </a:r>
            <a:r>
              <a:rPr lang="en-US" sz="2000" i="1" dirty="0" err="1">
                <a:latin typeface="Akrobat Light" panose="00000500000000000000" pitchFamily="50" charset="-94"/>
              </a:rPr>
              <a:t>EÜAŞ,Tetaş,Gör</a:t>
            </a:r>
            <a:r>
              <a:rPr lang="en-US" sz="2000" i="1" dirty="0">
                <a:latin typeface="Akrobat Light" panose="00000500000000000000" pitchFamily="50" charset="-94"/>
              </a:rPr>
              <a:t>. </a:t>
            </a:r>
            <a:r>
              <a:rPr lang="en-US" sz="2000" i="1" dirty="0" err="1">
                <a:latin typeface="Akrobat Light" panose="00000500000000000000" pitchFamily="50" charset="-94"/>
              </a:rPr>
              <a:t>Perakende</a:t>
            </a:r>
            <a:r>
              <a:rPr lang="en-US" sz="2000" i="1" dirty="0">
                <a:latin typeface="Akrobat Light" panose="00000500000000000000" pitchFamily="50" charset="-94"/>
              </a:rPr>
              <a:t>) </a:t>
            </a: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sz="2000" i="1" dirty="0" err="1">
                <a:latin typeface="Akrobat Light" panose="00000500000000000000" pitchFamily="50" charset="-94"/>
              </a:rPr>
              <a:t>Yenilenebilir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ve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yerli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teşvikleriyle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piyasa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dışı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kalan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hacim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sz="2000" i="1" dirty="0">
                <a:latin typeface="Akrobat Light" panose="00000500000000000000" pitchFamily="50" charset="-94"/>
              </a:rPr>
              <a:t>Merit order </a:t>
            </a:r>
            <a:r>
              <a:rPr lang="en-US" sz="2000" i="1" dirty="0" err="1">
                <a:latin typeface="Akrobat Light" panose="00000500000000000000" pitchFamily="50" charset="-94"/>
              </a:rPr>
              <a:t>fiyatının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yatırım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sinyali</a:t>
            </a:r>
            <a:r>
              <a:rPr lang="en-US" sz="2000" i="1" dirty="0">
                <a:latin typeface="Akrobat Light" panose="00000500000000000000" pitchFamily="50" charset="-94"/>
              </a:rPr>
              <a:t> </a:t>
            </a:r>
            <a:r>
              <a:rPr lang="en-US" sz="2000" i="1" dirty="0" err="1">
                <a:latin typeface="Akrobat Light" panose="00000500000000000000" pitchFamily="50" charset="-94"/>
              </a:rPr>
              <a:t>vermeyişi</a:t>
            </a:r>
            <a:endParaRPr lang="en-US" sz="2000" i="1" dirty="0">
              <a:latin typeface="Akrobat Light" panose="00000500000000000000" pitchFamily="50" charset="-9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568" y="423376"/>
            <a:ext cx="7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Calibri Light" panose="020F0302020204030204" pitchFamily="34" charset="0"/>
              </a:rPr>
              <a:t>FİYATIN YENİDEN KEŞFİ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5568" y="3929278"/>
            <a:ext cx="10761825" cy="27597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n-US" sz="2000" b="1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Piyasa</a:t>
            </a:r>
            <a:r>
              <a:rPr lang="en-US" sz="2000" b="1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b="1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Strateji</a:t>
            </a:r>
            <a:r>
              <a:rPr lang="en-US" sz="2000" b="1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b="1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Komitesi</a:t>
            </a:r>
            <a:r>
              <a:rPr lang="tr-TR" sz="2000" b="1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(PSK)</a:t>
            </a:r>
            <a:endParaRPr lang="en-US" sz="2000" b="1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Sadeleşme</a:t>
            </a:r>
            <a:r>
              <a:rPr lang="en-US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  <a:cs typeface="Labrador A Medium" panose="02000000000000000000" pitchFamily="50" charset="0"/>
              </a:rPr>
              <a:t>gerekmektedir</a:t>
            </a:r>
            <a:endParaRPr lang="en-US" sz="2000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sz="2000" dirty="0">
                <a:latin typeface="Akrobat Light" panose="00000500000000000000" pitchFamily="50" charset="-94"/>
              </a:rPr>
              <a:t>EÜAŞ, TETAŞ </a:t>
            </a:r>
            <a:r>
              <a:rPr lang="en-US" sz="2000" dirty="0" err="1">
                <a:latin typeface="Akrobat Light" panose="00000500000000000000" pitchFamily="50" charset="-94"/>
              </a:rPr>
              <a:t>ve</a:t>
            </a:r>
            <a:r>
              <a:rPr lang="en-US" sz="2000" dirty="0">
                <a:latin typeface="Akrobat Light" panose="00000500000000000000" pitchFamily="50" charset="-94"/>
              </a:rPr>
              <a:t> BOTAŞ </a:t>
            </a:r>
            <a:r>
              <a:rPr lang="en-US" sz="2000" dirty="0" err="1">
                <a:latin typeface="Akrobat Light" panose="00000500000000000000" pitchFamily="50" charset="-94"/>
              </a:rPr>
              <a:t>piyasa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sz="2000" dirty="0">
                <a:latin typeface="Akrobat Light" panose="00000500000000000000" pitchFamily="50" charset="-94"/>
              </a:rPr>
              <a:t>Yİ/D ye </a:t>
            </a:r>
            <a:r>
              <a:rPr lang="en-US" sz="2000" dirty="0" err="1">
                <a:latin typeface="Akrobat Light" panose="00000500000000000000" pitchFamily="50" charset="-94"/>
              </a:rPr>
              <a:t>erken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çözüm</a:t>
            </a:r>
            <a:endParaRPr lang="en-US" sz="2000" dirty="0">
              <a:latin typeface="Akrobat Light" panose="00000500000000000000" pitchFamily="50" charset="-94"/>
            </a:endParaRP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sz="2000" dirty="0" err="1">
                <a:latin typeface="Akrobat Light" panose="00000500000000000000" pitchFamily="50" charset="-94"/>
              </a:rPr>
              <a:t>Sübvansiyon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ve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teşvikler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geçişte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piyasa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bozucu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olmamalı</a:t>
            </a:r>
            <a:r>
              <a:rPr lang="en-US" sz="2000" dirty="0">
                <a:latin typeface="Akrobat Light" panose="00000500000000000000" pitchFamily="50" charset="-94"/>
              </a:rPr>
              <a:t>/</a:t>
            </a:r>
            <a:r>
              <a:rPr lang="en-US" sz="2000" dirty="0" err="1">
                <a:latin typeface="Akrobat Light" panose="00000500000000000000" pitchFamily="50" charset="-94"/>
              </a:rPr>
              <a:t>kaldırılmalı</a:t>
            </a:r>
            <a:endParaRPr lang="en-US" sz="2000" dirty="0">
              <a:latin typeface="Akrobat Light" panose="00000500000000000000" pitchFamily="50" charset="-94"/>
            </a:endParaRP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sz="2000" dirty="0" err="1">
                <a:latin typeface="Akrobat Light" panose="00000500000000000000" pitchFamily="50" charset="-94"/>
              </a:rPr>
              <a:t>Tarifesiz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denem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geçiş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ve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perakende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şirketlerin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ticarete</a:t>
            </a:r>
            <a:r>
              <a:rPr lang="en-US" sz="2000" dirty="0">
                <a:latin typeface="Akrobat Light" panose="00000500000000000000" pitchFamily="50" charset="-94"/>
              </a:rPr>
              <a:t> </a:t>
            </a:r>
            <a:r>
              <a:rPr lang="en-US" sz="2000" dirty="0" err="1">
                <a:latin typeface="Akrobat Light" panose="00000500000000000000" pitchFamily="50" charset="-94"/>
              </a:rPr>
              <a:t>entegrasyonu</a:t>
            </a:r>
            <a:endParaRPr lang="en-US" sz="2000" dirty="0">
              <a:latin typeface="Akrobat Light" panose="00000500000000000000" pitchFamily="50" charset="-94"/>
            </a:endParaRPr>
          </a:p>
          <a:p>
            <a:pPr marL="285750" indent="-285750">
              <a:lnSpc>
                <a:spcPct val="100000"/>
              </a:lnSpc>
            </a:pPr>
            <a:endParaRPr lang="en-US" sz="2000" dirty="0">
              <a:latin typeface="Akrobat Light" panose="00000500000000000000" pitchFamily="50" charset="-94"/>
              <a:cs typeface="Labrador A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7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182" y="890958"/>
            <a:ext cx="4216743" cy="5825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192" y="890958"/>
            <a:ext cx="4337483" cy="5825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568" y="423376"/>
            <a:ext cx="7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Calibri Light" panose="020F0302020204030204" pitchFamily="34" charset="0"/>
              </a:rPr>
              <a:t>HEDEF PİYASA MODELİ</a:t>
            </a:r>
          </a:p>
        </p:txBody>
      </p:sp>
    </p:spTree>
    <p:extLst>
      <p:ext uri="{BB962C8B-B14F-4D97-AF65-F5344CB8AC3E}">
        <p14:creationId xmlns:p14="http://schemas.microsoft.com/office/powerpoint/2010/main" val="35464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5568" y="1377308"/>
            <a:ext cx="7176003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Öngörülebilirlik ve şeffaflık – iki ayrı ve iki iç içe kavram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000" b="1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Mevzuat Koordinasyon Kurulu (MKK)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latin typeface="Akrobat Light" panose="00000500000000000000" pitchFamily="50" charset="-94"/>
                <a:cs typeface="Labrador A Medium" panose="02000000000000000000" pitchFamily="50" charset="0"/>
              </a:rPr>
              <a:t>Enerji İhtisas Mahkemeleri ve Enerji Hakem Heyeti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568" y="423376"/>
            <a:ext cx="7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Calibri Light" panose="020F0302020204030204" pitchFamily="34" charset="0"/>
              </a:rPr>
              <a:t>KREDİBİLİTE OLMAZSA OLMAZ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1571" y="3627710"/>
            <a:ext cx="4193767" cy="2990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1571" y="423376"/>
            <a:ext cx="4126126" cy="2990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083" y="3018608"/>
            <a:ext cx="5016687" cy="35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568" y="1095138"/>
            <a:ext cx="4666594" cy="2512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1348" y="1095138"/>
            <a:ext cx="61816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Akrobat Light" panose="00000500000000000000" pitchFamily="50" charset="-94"/>
              </a:rPr>
              <a:t>İletim yatırımlarının optimizasyonunda entegrasyon fırsatları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r>
              <a:rPr lang="tr-TR" b="1" dirty="0">
                <a:latin typeface="Akrobat Light" panose="00000500000000000000" pitchFamily="50" charset="-94"/>
              </a:rPr>
              <a:t>YEKK (Yenilenebilir Enerji Koordinasyon Kurulu) </a:t>
            </a:r>
            <a:r>
              <a:rPr lang="tr-TR" dirty="0">
                <a:latin typeface="Akrobat Light" panose="00000500000000000000" pitchFamily="50" charset="-94"/>
              </a:rPr>
              <a:t>entegrasyon politikası ve teknoloji optimizasyonu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r>
              <a:rPr lang="tr-TR" dirty="0">
                <a:latin typeface="Akrobat Light" panose="00000500000000000000" pitchFamily="50" charset="-94"/>
              </a:rPr>
              <a:t>İletim ve ticaretin </a:t>
            </a:r>
            <a:r>
              <a:rPr lang="tr-TR" dirty="0" err="1">
                <a:latin typeface="Akrobat Light" panose="00000500000000000000" pitchFamily="50" charset="-94"/>
              </a:rPr>
              <a:t>optmizasyonunun</a:t>
            </a:r>
            <a:r>
              <a:rPr lang="tr-TR" dirty="0">
                <a:latin typeface="Akrobat Light" panose="00000500000000000000" pitchFamily="50" charset="-94"/>
              </a:rPr>
              <a:t> uygulanabilir kıldığı yeni iş modelleri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r>
              <a:rPr lang="tr-TR" dirty="0">
                <a:latin typeface="Akrobat Light" panose="00000500000000000000" pitchFamily="50" charset="-94"/>
              </a:rPr>
              <a:t>Daha fazla yenilenebilir kapasite için kısıtlı ve rekabetçi kapasite piyasası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r>
              <a:rPr lang="tr-TR" dirty="0">
                <a:latin typeface="Akrobat Light" panose="00000500000000000000" pitchFamily="50" charset="-94"/>
              </a:rPr>
              <a:t>Düşük Zamanlı Ürün Ticareti ve Negatif Fiyatlar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r>
              <a:rPr lang="tr-TR" dirty="0">
                <a:latin typeface="Akrobat Light" panose="00000500000000000000" pitchFamily="50" charset="-94"/>
              </a:rPr>
              <a:t>Talep Tarafı Katılımı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r>
              <a:rPr lang="tr-TR" dirty="0">
                <a:latin typeface="Akrobat Light" panose="00000500000000000000" pitchFamily="50" charset="-94"/>
              </a:rPr>
              <a:t>Enerji Depolama</a:t>
            </a:r>
          </a:p>
          <a:p>
            <a:endParaRPr lang="tr-TR" dirty="0">
              <a:latin typeface="Akrobat Light" panose="00000500000000000000" pitchFamily="50" charset="-94"/>
            </a:endParaRPr>
          </a:p>
          <a:p>
            <a:r>
              <a:rPr lang="tr-TR" dirty="0">
                <a:latin typeface="Akrobat Light" panose="00000500000000000000" pitchFamily="50" charset="-94"/>
              </a:rPr>
              <a:t>Kısıt/Kesinti Yönetimi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568" y="423376"/>
            <a:ext cx="11886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Calibri Light" panose="020F0302020204030204" pitchFamily="34" charset="0"/>
              </a:rPr>
              <a:t>İLETİM TİCARET ENTEGRASYONUNDA SAKLI FIRSATLAR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568" y="3645399"/>
            <a:ext cx="4666594" cy="3073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866" y="3694417"/>
            <a:ext cx="4264304" cy="30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598</Words>
  <Application>Microsoft Office PowerPoint</Application>
  <PresentationFormat>Özel</PresentationFormat>
  <Paragraphs>103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Jerfi ÖNAL</dc:creator>
  <cp:lastModifiedBy>ETD</cp:lastModifiedBy>
  <cp:revision>55</cp:revision>
  <dcterms:created xsi:type="dcterms:W3CDTF">2016-10-20T12:41:26Z</dcterms:created>
  <dcterms:modified xsi:type="dcterms:W3CDTF">2016-12-16T08:58:49Z</dcterms:modified>
</cp:coreProperties>
</file>